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7" r:id="rId1"/>
  </p:sldMasterIdLst>
  <p:notesMasterIdLst>
    <p:notesMasterId r:id="rId26"/>
  </p:notesMasterIdLst>
  <p:sldIdLst>
    <p:sldId id="344" r:id="rId2"/>
    <p:sldId id="357" r:id="rId3"/>
    <p:sldId id="334" r:id="rId4"/>
    <p:sldId id="347" r:id="rId5"/>
    <p:sldId id="335" r:id="rId6"/>
    <p:sldId id="349" r:id="rId7"/>
    <p:sldId id="336" r:id="rId8"/>
    <p:sldId id="348" r:id="rId9"/>
    <p:sldId id="337" r:id="rId10"/>
    <p:sldId id="350" r:id="rId11"/>
    <p:sldId id="338" r:id="rId12"/>
    <p:sldId id="351" r:id="rId13"/>
    <p:sldId id="339" r:id="rId14"/>
    <p:sldId id="352" r:id="rId15"/>
    <p:sldId id="340" r:id="rId16"/>
    <p:sldId id="353" r:id="rId17"/>
    <p:sldId id="341" r:id="rId18"/>
    <p:sldId id="354" r:id="rId19"/>
    <p:sldId id="343" r:id="rId20"/>
    <p:sldId id="355" r:id="rId21"/>
    <p:sldId id="342" r:id="rId22"/>
    <p:sldId id="356" r:id="rId23"/>
    <p:sldId id="358" r:id="rId24"/>
    <p:sldId id="345" r:id="rId25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27"/>
      <p:bold r:id="rId28"/>
      <p:italic r:id="rId29"/>
      <p:boldItalic r:id="rId30"/>
    </p:embeddedFont>
    <p:embeddedFont>
      <p:font typeface="Wingdings 3" panose="05040102010807070707" pitchFamily="18" charset="2"/>
      <p:regular r:id="rId3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FFCC"/>
    <a:srgbClr val="FFFF66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4769CE1-98B0-4A8C-BD4D-05E7B55F5063}">
  <a:tblStyle styleId="{24769CE1-98B0-4A8C-BD4D-05E7B55F506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94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597091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9841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1820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24834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6460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2821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61469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16449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4792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96550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325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735723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2117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67794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2693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8298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3593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3648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963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7435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221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388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591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ec8b8a4a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bcec8b8a4a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98641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4702922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33743056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54328522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7800" y="2828380"/>
            <a:ext cx="5459737" cy="256631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extBox 11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105521"/>
      </p:ext>
    </p:extLst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5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23089022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56399581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732907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56769051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090528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0685934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38836152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414892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97562586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91575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1319B3-2065-4312-AFDE-4D603783C5C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7943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5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4493741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8734919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5999560" y="1"/>
            <a:ext cx="1202540" cy="85605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6454408" y="4572000"/>
            <a:ext cx="745301" cy="5715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D6A3024F-60A1-4DE7-B4E4-7F16508A38D4}" type="datetimeFigureOut">
              <a:rPr lang="en-IN" smtClean="0"/>
              <a:t>28-02-2023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5674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50" r:id="rId3"/>
    <p:sldLayoutId id="2147483751" r:id="rId4"/>
    <p:sldLayoutId id="2147483752" r:id="rId5"/>
    <p:sldLayoutId id="2147483753" r:id="rId6"/>
    <p:sldLayoutId id="2147483754" r:id="rId7"/>
    <p:sldLayoutId id="2147483755" r:id="rId8"/>
    <p:sldLayoutId id="2147483756" r:id="rId9"/>
    <p:sldLayoutId id="2147483757" r:id="rId10"/>
    <p:sldLayoutId id="2147483758" r:id="rId11"/>
    <p:sldLayoutId id="2147483759" r:id="rId12"/>
    <p:sldLayoutId id="2147483760" r:id="rId13"/>
    <p:sldLayoutId id="2147483761" r:id="rId14"/>
    <p:sldLayoutId id="2147483762" r:id="rId15"/>
    <p:sldLayoutId id="2147483763" r:id="rId16"/>
    <p:sldLayoutId id="2147483764" r:id="rId17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7950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70af7d35-8d35-4b1d-89d3-808aee381a00/?pbi_source=PowerPoin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321;p45">
            <a:extLst>
              <a:ext uri="{FF2B5EF4-FFF2-40B4-BE49-F238E27FC236}">
                <a16:creationId xmlns:a16="http://schemas.microsoft.com/office/drawing/2014/main" id="{F8304FF2-FC00-572F-5ADE-D21D86A859FE}"/>
              </a:ext>
            </a:extLst>
          </p:cNvPr>
          <p:cNvSpPr txBox="1">
            <a:spLocks/>
          </p:cNvSpPr>
          <p:nvPr/>
        </p:nvSpPr>
        <p:spPr>
          <a:xfrm>
            <a:off x="720000" y="685201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400" b="1" dirty="0" err="1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Atliq</a:t>
            </a:r>
            <a:r>
              <a:rPr lang="en-US" sz="4400" b="1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Hardware</a:t>
            </a:r>
          </a:p>
          <a:p>
            <a:pPr algn="ctr">
              <a:spcBef>
                <a:spcPts val="0"/>
              </a:spcBef>
            </a:pPr>
            <a:endParaRPr lang="en-US" sz="4400" b="1" dirty="0">
              <a:solidFill>
                <a:srgbClr val="FF993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endParaRPr lang="en-US" sz="4400" b="1" dirty="0">
              <a:solidFill>
                <a:srgbClr val="FF993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spcBef>
                <a:spcPts val="0"/>
              </a:spcBef>
            </a:pPr>
            <a:r>
              <a:rPr lang="en-US" sz="4400" b="1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Consumer goods </a:t>
            </a:r>
          </a:p>
          <a:p>
            <a:pPr algn="ctr">
              <a:spcBef>
                <a:spcPts val="0"/>
              </a:spcBef>
            </a:pPr>
            <a:r>
              <a:rPr lang="en-US" sz="4400" b="1" dirty="0" err="1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Ad_Hoc</a:t>
            </a:r>
            <a:r>
              <a:rPr lang="en-US" sz="4400" b="1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Insights</a:t>
            </a:r>
            <a:b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800" dirty="0">
              <a:solidFill>
                <a:srgbClr val="FF993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CB63DA-9BC6-CCCC-B717-39CB734F65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2622" y="1658121"/>
            <a:ext cx="1258756" cy="10652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327C4B0-1D90-94ED-713E-166E320A6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2631" y="4188878"/>
            <a:ext cx="2324219" cy="87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93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lineClusteredColumnCombo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A513A868-CC19-C0FD-1B71-551661E728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372" t="7257" r="10150" b="20625"/>
          <a:stretch/>
        </p:blipFill>
        <p:spPr>
          <a:xfrm>
            <a:off x="302079" y="1345102"/>
            <a:ext cx="5078186" cy="2596242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C022B5-8E62-D681-4A1C-73A4E0C23CE0}"/>
              </a:ext>
            </a:extLst>
          </p:cNvPr>
          <p:cNvSpPr txBox="1"/>
          <p:nvPr/>
        </p:nvSpPr>
        <p:spPr>
          <a:xfrm>
            <a:off x="5461907" y="1345102"/>
            <a:ext cx="35433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7FBB47-1A97-73F1-1E84-5FE81F449640}"/>
              </a:ext>
            </a:extLst>
          </p:cNvPr>
          <p:cNvSpPr txBox="1"/>
          <p:nvPr/>
        </p:nvSpPr>
        <p:spPr>
          <a:xfrm>
            <a:off x="5543549" y="1345102"/>
            <a:ext cx="3543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added more unique product in peripherals , Accessories.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increased their products in Accessories and peripherals by 6.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0824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 high or low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manufacturing costs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products that have the highest and lowest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manufacturing costs.</a:t>
            </a:r>
          </a:p>
          <a:p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D4016E-793D-DE4F-C374-2B8CBA6BD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3762" y="3248270"/>
            <a:ext cx="3416476" cy="1092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111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clustered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B7B3E76C-A27C-1617-FCA4-A0C82D4CF0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20" t="18447" r="8696" b="8527"/>
          <a:stretch/>
        </p:blipFill>
        <p:spPr>
          <a:xfrm>
            <a:off x="204106" y="1453241"/>
            <a:ext cx="4996543" cy="2628901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48E9D5-DA20-6EB0-06C1-94177FD5EC24}"/>
              </a:ext>
            </a:extLst>
          </p:cNvPr>
          <p:cNvSpPr txBox="1"/>
          <p:nvPr/>
        </p:nvSpPr>
        <p:spPr>
          <a:xfrm>
            <a:off x="5527221" y="1918606"/>
            <a:ext cx="35433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presence in each price range.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helps in  trust building of the company.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9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Discount 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received by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customers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a report which contains the top 5 customers who received an average high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pre_invoice_discount_pct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the fiscal year 2021 and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Indian market.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7713B9-5E6C-D12A-A87B-A8B5FD3F0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31" y="3193063"/>
            <a:ext cx="3664138" cy="151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923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bar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087ECBE0-39B9-D0AA-63F6-C14DEE927A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40" t="1134" r="45440" b="39675"/>
          <a:stretch/>
        </p:blipFill>
        <p:spPr>
          <a:xfrm>
            <a:off x="975633" y="1567542"/>
            <a:ext cx="3339193" cy="213087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503858-71AC-C9AF-5368-C067827AF829}"/>
              </a:ext>
            </a:extLst>
          </p:cNvPr>
          <p:cNvSpPr txBox="1"/>
          <p:nvPr/>
        </p:nvSpPr>
        <p:spPr>
          <a:xfrm>
            <a:off x="4939392" y="1690006"/>
            <a:ext cx="3543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offers approx. same discount to all customer.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Flipkart customer avails max discount of 30.8%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9423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19999" y="28173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Yearly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report of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211779"/>
            <a:ext cx="7968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complete report of the Gross sales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amount for the customer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Exclusive”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 each month.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91523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64F5A53-BFF7-7270-A1DD-D899CDB87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633644"/>
              </p:ext>
            </p:extLst>
          </p:nvPr>
        </p:nvGraphicFramePr>
        <p:xfrm>
          <a:off x="5657850" y="1536186"/>
          <a:ext cx="2536164" cy="3325575"/>
        </p:xfrm>
        <a:graphic>
          <a:graphicData uri="http://schemas.openxmlformats.org/drawingml/2006/table">
            <a:tbl>
              <a:tblPr>
                <a:tableStyleId>{912C8C85-51F0-491E-9774-3900AFEF0FD7}</a:tableStyleId>
              </a:tblPr>
              <a:tblGrid>
                <a:gridCol w="602653">
                  <a:extLst>
                    <a:ext uri="{9D8B030D-6E8A-4147-A177-3AD203B41FA5}">
                      <a16:colId xmlns:a16="http://schemas.microsoft.com/office/drawing/2014/main" val="1355720457"/>
                    </a:ext>
                  </a:extLst>
                </a:gridCol>
                <a:gridCol w="602653">
                  <a:extLst>
                    <a:ext uri="{9D8B030D-6E8A-4147-A177-3AD203B41FA5}">
                      <a16:colId xmlns:a16="http://schemas.microsoft.com/office/drawing/2014/main" val="3153825216"/>
                    </a:ext>
                  </a:extLst>
                </a:gridCol>
                <a:gridCol w="1330858">
                  <a:extLst>
                    <a:ext uri="{9D8B030D-6E8A-4147-A177-3AD203B41FA5}">
                      <a16:colId xmlns:a16="http://schemas.microsoft.com/office/drawing/2014/main" val="2242439785"/>
                    </a:ext>
                  </a:extLst>
                </a:gridCol>
              </a:tblGrid>
              <a:tr h="253143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Year</a:t>
                      </a:r>
                      <a:endParaRPr lang="en-IN" sz="800" b="1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Month</a:t>
                      </a:r>
                      <a:endParaRPr lang="en-IN" sz="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1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Gross sales amount</a:t>
                      </a:r>
                      <a:endParaRPr lang="en-IN" sz="800" b="1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141817785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9755795.06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1196094839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15231894.97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4060037733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10378637.6</a:t>
                      </a:r>
                      <a:endParaRPr lang="en-IN" sz="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830915838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2019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9092670.34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090466468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20409063.18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1453854824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32247289.79</a:t>
                      </a:r>
                      <a:endParaRPr lang="en-IN" sz="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94038828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21016218.21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33640255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19530271.3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4251131099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5638281.83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3444450117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5151815.4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558466177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3429736.57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990574744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1586964.48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49581823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800071.95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26233172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766976.45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941621534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8083995.55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3262292052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2020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9584951.94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801103125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11324548.34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49941312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19044968.82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3155781283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15457579.66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762804787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19204309.41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157197952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11483530.3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24772277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19149624.92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3724176161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15986603.89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530589676"/>
                  </a:ext>
                </a:extLst>
              </a:tr>
              <a:tr h="128018"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2021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en-IN" sz="800" b="0" i="0" u="none" strike="noStrike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800" b="0" u="none" strike="noStrike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19570701.71</a:t>
                      </a:r>
                      <a:endParaRPr lang="en-IN" sz="800" b="0" i="0" u="none" strike="noStrike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340" marR="4340" marT="4340" marB="0" anchor="b"/>
                </a:tc>
                <a:extLst>
                  <a:ext uri="{0D108BD9-81ED-4DB2-BD59-A6C34878D82A}">
                    <a16:rowId xmlns:a16="http://schemas.microsoft.com/office/drawing/2014/main" val="39968622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13721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line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85F56A33-52EB-7E04-2368-6E06CCF0AB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64" t="2430" r="1419" b="27591"/>
          <a:stretch/>
        </p:blipFill>
        <p:spPr>
          <a:xfrm>
            <a:off x="1392011" y="978125"/>
            <a:ext cx="6534196" cy="2680696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D338A9-B4EE-1E06-757A-FED9454E3ABC}"/>
              </a:ext>
            </a:extLst>
          </p:cNvPr>
          <p:cNvSpPr txBox="1"/>
          <p:nvPr/>
        </p:nvSpPr>
        <p:spPr>
          <a:xfrm>
            <a:off x="612320" y="3831492"/>
            <a:ext cx="7811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company avg. sales in 2019   ̴ 12M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increased in Q1 in 2020 but due to corona drop is observed.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Sales increased in 2021 due to presence in more product categories.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844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quarterly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 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which quarter of 2020, got the maximum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total_sold_quantity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I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7" y="2889921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DCF70B-5A38-C82F-57CC-4E0B3DA9D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833" y="3396476"/>
            <a:ext cx="2616334" cy="116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07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bar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0A75BB58-4CBF-4796-54E6-6956411D47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184" t="10659" r="37320" b="31057"/>
          <a:stretch/>
        </p:blipFill>
        <p:spPr>
          <a:xfrm>
            <a:off x="1134836" y="1424666"/>
            <a:ext cx="3249386" cy="2098223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C3E245E-DE0B-F2A6-9E88-1743DFC9AFBF}"/>
              </a:ext>
            </a:extLst>
          </p:cNvPr>
          <p:cNvSpPr txBox="1"/>
          <p:nvPr/>
        </p:nvSpPr>
        <p:spPr>
          <a:xfrm>
            <a:off x="4880700" y="1350392"/>
            <a:ext cx="35433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Due to lockdown the customer looking for the smart devices increased their sales.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Q4 2020 has achieved high sold quantity.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172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Sales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contribution of  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Channel’s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channel helped to bring more gross sales in the fiscal year 2021 and the percentage of contribution.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7" y="2841934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9340E1-AE23-364B-42B0-4E8583655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929" y="3257432"/>
            <a:ext cx="3664138" cy="120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22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416378" y="489080"/>
            <a:ext cx="7968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Hardwares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is one of the leading computer hardware 				producers in India and well expanded in other countries too.</a:t>
            </a:r>
            <a:endParaRPr lang="en-US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759279" y="4044094"/>
            <a:ext cx="7968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2F13A-DDD0-0C41-5724-F084329BB495}"/>
              </a:ext>
            </a:extLst>
          </p:cNvPr>
          <p:cNvSpPr txBox="1"/>
          <p:nvPr/>
        </p:nvSpPr>
        <p:spPr>
          <a:xfrm>
            <a:off x="416378" y="3014333"/>
            <a:ext cx="796834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Task-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run the SQL query to find out insights for the 10 ad-hoc requests 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 the insights to top level management to take  data driven decisions.	</a:t>
            </a:r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881E9-7266-8AA6-1361-B54F031EF3CD}"/>
              </a:ext>
            </a:extLst>
          </p:cNvPr>
          <p:cNvSpPr txBox="1"/>
          <p:nvPr/>
        </p:nvSpPr>
        <p:spPr>
          <a:xfrm>
            <a:off x="416378" y="1751707"/>
            <a:ext cx="796834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-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Hardware's  Management wants to get the insights to 					expand their business to make data driven decisions.</a:t>
            </a:r>
          </a:p>
          <a:p>
            <a:pPr algn="just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074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donut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10A2E9D0-F4C2-55D8-33CE-C9F5AA33BA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55" t="5442" r="11284" b="9513"/>
          <a:stretch/>
        </p:blipFill>
        <p:spPr>
          <a:xfrm>
            <a:off x="200025" y="1200150"/>
            <a:ext cx="5184322" cy="3061608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6C6A6EC-4FB4-6F0A-1020-1A9C93D7A10A}"/>
              </a:ext>
            </a:extLst>
          </p:cNvPr>
          <p:cNvSpPr txBox="1"/>
          <p:nvPr/>
        </p:nvSpPr>
        <p:spPr>
          <a:xfrm>
            <a:off x="5470071" y="1338942"/>
            <a:ext cx="3543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shows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major contribution is through retailer.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can plan  strategies to encourage Direct channel to avail more profits 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0488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Top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each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division</a:t>
            </a:r>
            <a:endParaRPr sz="28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71955"/>
            <a:ext cx="7968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 the Top 3 products in each division that have a high</a:t>
            </a:r>
          </a:p>
          <a:p>
            <a:pPr algn="ctr"/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total_sold_quantity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fiscal_year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2021.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0FA4AA-B0DA-5F76-6660-5F6F83C590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2198" y="2841934"/>
            <a:ext cx="4959605" cy="209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807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clusteredColumnChart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F8E5C6B7-D508-4314-5653-ADB471C65E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07" t="3024" r="3247" b="10136"/>
          <a:stretch/>
        </p:blipFill>
        <p:spPr>
          <a:xfrm>
            <a:off x="245850" y="978125"/>
            <a:ext cx="6333643" cy="3555940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77F09B-566D-F1B6-1D0A-16868D4F0F71}"/>
              </a:ext>
            </a:extLst>
          </p:cNvPr>
          <p:cNvSpPr txBox="1"/>
          <p:nvPr/>
        </p:nvSpPr>
        <p:spPr>
          <a:xfrm>
            <a:off x="6653892" y="1306285"/>
            <a:ext cx="235131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N&amp;S products being low cost sold out in large quantity.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1:7(PC to P&amp;A) customers are more towards updating.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8694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321;p45">
            <a:extLst>
              <a:ext uri="{FF2B5EF4-FFF2-40B4-BE49-F238E27FC236}">
                <a16:creationId xmlns:a16="http://schemas.microsoft.com/office/drawing/2014/main" id="{BF5B339B-5EC9-AA00-9467-93A6CD33BB4A}"/>
              </a:ext>
            </a:extLst>
          </p:cNvPr>
          <p:cNvSpPr txBox="1">
            <a:spLocks/>
          </p:cNvSpPr>
          <p:nvPr/>
        </p:nvSpPr>
        <p:spPr>
          <a:xfrm>
            <a:off x="782593" y="437461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2800" b="1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Inputs to Management: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91CD34-F91C-4C6C-3CC1-7056868C3894}"/>
              </a:ext>
            </a:extLst>
          </p:cNvPr>
          <p:cNvSpPr txBox="1"/>
          <p:nvPr/>
        </p:nvSpPr>
        <p:spPr>
          <a:xfrm>
            <a:off x="657225" y="1143000"/>
            <a:ext cx="801324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 err="1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4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hardware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Increase their unique product count(customization) in  P&amp; 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Encourage direct customer channel to avail more profits.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400" dirty="0">
              <a:solidFill>
                <a:srgbClr val="FF99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400" dirty="0">
                <a:solidFill>
                  <a:srgbClr val="FF99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Make strategy plans  in PC division.</a:t>
            </a:r>
          </a:p>
        </p:txBody>
      </p:sp>
    </p:spTree>
    <p:extLst>
      <p:ext uri="{BB962C8B-B14F-4D97-AF65-F5344CB8AC3E}">
        <p14:creationId xmlns:p14="http://schemas.microsoft.com/office/powerpoint/2010/main" val="1257055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Google Shape;321;p45">
            <a:extLst>
              <a:ext uri="{FF2B5EF4-FFF2-40B4-BE49-F238E27FC236}">
                <a16:creationId xmlns:a16="http://schemas.microsoft.com/office/drawing/2014/main" id="{BF5B339B-5EC9-AA00-9467-93A6CD33BB4A}"/>
              </a:ext>
            </a:extLst>
          </p:cNvPr>
          <p:cNvSpPr txBox="1">
            <a:spLocks/>
          </p:cNvSpPr>
          <p:nvPr/>
        </p:nvSpPr>
        <p:spPr>
          <a:xfrm>
            <a:off x="864235" y="1999050"/>
            <a:ext cx="7704000" cy="572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342900" rtl="0" eaLnBrk="1" latinLnBrk="0" hangingPunct="1">
              <a:spcBef>
                <a:spcPct val="0"/>
              </a:spcBef>
              <a:buNone/>
              <a:defRPr sz="315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en-US" sz="44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Thank You</a:t>
            </a:r>
            <a:endParaRPr lang="en-US" sz="4400" dirty="0">
              <a:solidFill>
                <a:srgbClr val="00FFCC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614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 err="1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Atliq's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exclusive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markets in the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APAC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region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the list of markets in which customer "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Exclusive" operates its business in the APAC region.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3DCDCF-DF4A-9046-24A2-5CF88C7A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464" y="2673118"/>
            <a:ext cx="1397072" cy="198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451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" title="This slide contains the following visuals: map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911C404D-FD4E-1640-504B-002F5FF36F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88" t="2835" r="9082" b="5317"/>
          <a:stretch/>
        </p:blipFill>
        <p:spPr>
          <a:xfrm>
            <a:off x="1126672" y="1347105"/>
            <a:ext cx="4474028" cy="2645229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6F2AAFD-FCC7-ED37-C666-B416D8B87D87}"/>
              </a:ext>
            </a:extLst>
          </p:cNvPr>
          <p:cNvSpPr txBox="1"/>
          <p:nvPr/>
        </p:nvSpPr>
        <p:spPr>
          <a:xfrm>
            <a:off x="6097179" y="1238558"/>
            <a:ext cx="272025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exclusive Operates in 8 Countries in APAC regions.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can build ware houses for a pair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India,Bangalesh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--reduce the logistics cost.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559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Annual product report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What is the percentage of unique product increase 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2021 vs. 2020.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41934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9CB50-A62A-4D99-6092-F5E59AAAA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78" y="3472975"/>
            <a:ext cx="4750044" cy="79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322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" title="This slide contains the following visuals: clusteredColumnChart ,textbox. Please refer to the notes on this slide for details">
            <a:hlinkClick r:id="rId3"/>
            <a:extLst>
              <a:ext uri="{FF2B5EF4-FFF2-40B4-BE49-F238E27FC236}">
                <a16:creationId xmlns:a16="http://schemas.microsoft.com/office/drawing/2014/main" id="{CA3480FE-14F1-2B4F-C700-C527798232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178" t="20979" r="20159" b="16372"/>
          <a:stretch/>
        </p:blipFill>
        <p:spPr>
          <a:xfrm>
            <a:off x="1020535" y="1669596"/>
            <a:ext cx="3314700" cy="1804307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7164C4F-4BB3-EF5A-68F3-123460C8DA19}"/>
              </a:ext>
            </a:extLst>
          </p:cNvPr>
          <p:cNvSpPr txBox="1"/>
          <p:nvPr/>
        </p:nvSpPr>
        <p:spPr>
          <a:xfrm>
            <a:off x="4980214" y="1602254"/>
            <a:ext cx="35433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Unique product count increased by  36.33%.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Indicates the growth of the 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Atliq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expansion of its product into new categories.</a:t>
            </a:r>
          </a:p>
        </p:txBody>
      </p:sp>
    </p:spTree>
    <p:extLst>
      <p:ext uri="{BB962C8B-B14F-4D97-AF65-F5344CB8AC3E}">
        <p14:creationId xmlns:p14="http://schemas.microsoft.com/office/powerpoint/2010/main" val="39895636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unique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products</a:t>
            </a:r>
            <a:r>
              <a:rPr lang="en-US" sz="2800" dirty="0">
                <a:solidFill>
                  <a:srgbClr val="FF9933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within the </a:t>
            </a: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segment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Provide a report with all the unique product counts for each segment and sort them in descending order of product counts.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2CB320-DE19-6193-5000-D0E099FCE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088" y="3020747"/>
            <a:ext cx="2425825" cy="148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4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Insights</a:t>
            </a:r>
            <a:endParaRPr sz="2800" dirty="0">
              <a:solidFill>
                <a:srgbClr val="FFFF66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A53D69-B753-7239-CB3F-B5772EA60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5" r="20699" b="2647"/>
          <a:stretch/>
        </p:blipFill>
        <p:spPr>
          <a:xfrm>
            <a:off x="1110341" y="1345102"/>
            <a:ext cx="3461659" cy="24532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E315809-31C8-609E-7C04-A4AED2BAF95C}"/>
              </a:ext>
            </a:extLst>
          </p:cNvPr>
          <p:cNvSpPr txBox="1"/>
          <p:nvPr/>
        </p:nvSpPr>
        <p:spPr>
          <a:xfrm>
            <a:off x="5078186" y="1345102"/>
            <a:ext cx="35433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Accessories, Peripherals, Notebook  are the areas where  the customer want to choose from more designs.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Accessories and peripherals are of higher unique count.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7263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5"/>
          <p:cNvSpPr txBox="1">
            <a:spLocks noGrp="1"/>
          </p:cNvSpPr>
          <p:nvPr>
            <p:ph type="title"/>
          </p:nvPr>
        </p:nvSpPr>
        <p:spPr>
          <a:xfrm>
            <a:off x="720000" y="2327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solidFill>
                  <a:srgbClr val="00FFCC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Analysis of product growth</a:t>
            </a:r>
            <a:endParaRPr lang="en-US" sz="2800" dirty="0">
              <a:solidFill>
                <a:srgbClr val="FF9933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7C19FD-48B6-DE41-E200-63C6FD34C15A}"/>
              </a:ext>
            </a:extLst>
          </p:cNvPr>
          <p:cNvSpPr txBox="1"/>
          <p:nvPr/>
        </p:nvSpPr>
        <p:spPr>
          <a:xfrm>
            <a:off x="587828" y="1162794"/>
            <a:ext cx="79683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Query-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Which segment had the most increase in unique products</a:t>
            </a:r>
          </a:p>
          <a:p>
            <a:pPr algn="ctr"/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 2021 vs 2020. 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3234D2-4A3B-DB52-01E1-AC83E923370B}"/>
              </a:ext>
            </a:extLst>
          </p:cNvPr>
          <p:cNvSpPr txBox="1"/>
          <p:nvPr/>
        </p:nvSpPr>
        <p:spPr>
          <a:xfrm>
            <a:off x="587828" y="2832772"/>
            <a:ext cx="7968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FF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Output-</a:t>
            </a:r>
          </a:p>
          <a:p>
            <a:endParaRPr lang="en-IN" sz="2400" dirty="0">
              <a:solidFill>
                <a:srgbClr val="FFFFCC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03EB66-406A-694C-BE6A-79285D02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9315" y="2930306"/>
            <a:ext cx="5245370" cy="14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125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637</TotalTime>
  <Words>735</Words>
  <Application>Microsoft Office PowerPoint</Application>
  <PresentationFormat>On-screen Show (16:9)</PresentationFormat>
  <Paragraphs>184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Times New Roman</vt:lpstr>
      <vt:lpstr>Wingdings 3</vt:lpstr>
      <vt:lpstr>Arial</vt:lpstr>
      <vt:lpstr>Century Gothic</vt:lpstr>
      <vt:lpstr>Ion</vt:lpstr>
      <vt:lpstr> </vt:lpstr>
      <vt:lpstr>PowerPoint Presentation</vt:lpstr>
      <vt:lpstr>Atliq's exclusive markets in the APAC region </vt:lpstr>
      <vt:lpstr>Insights</vt:lpstr>
      <vt:lpstr>Annual product report</vt:lpstr>
      <vt:lpstr>Insights</vt:lpstr>
      <vt:lpstr>unique products within the segment</vt:lpstr>
      <vt:lpstr>Insights</vt:lpstr>
      <vt:lpstr>Analysis of product growth</vt:lpstr>
      <vt:lpstr>Insights</vt:lpstr>
      <vt:lpstr>Products with high or low manufacturing costs</vt:lpstr>
      <vt:lpstr>Insights</vt:lpstr>
      <vt:lpstr>Discount received by customers</vt:lpstr>
      <vt:lpstr>Insights</vt:lpstr>
      <vt:lpstr>Yearly report of sales </vt:lpstr>
      <vt:lpstr>Insights</vt:lpstr>
      <vt:lpstr>Sales quarterly analysis </vt:lpstr>
      <vt:lpstr>Insights</vt:lpstr>
      <vt:lpstr>Sales contribution of  Channel’s</vt:lpstr>
      <vt:lpstr>Insights</vt:lpstr>
      <vt:lpstr>Top products in each division</vt:lpstr>
      <vt:lpstr>Insights</vt:lpstr>
      <vt:lpstr>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Necessary Leadership  SKILLS CONSULTING</dc:title>
  <cp:lastModifiedBy>MAHENDER KORE</cp:lastModifiedBy>
  <cp:revision>18</cp:revision>
  <dcterms:modified xsi:type="dcterms:W3CDTF">2023-02-28T11:40:54Z</dcterms:modified>
</cp:coreProperties>
</file>